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0"/>
  </p:notesMasterIdLst>
  <p:sldIdLst>
    <p:sldId id="330" r:id="rId2"/>
    <p:sldId id="333" r:id="rId3"/>
    <p:sldId id="334" r:id="rId4"/>
    <p:sldId id="341" r:id="rId5"/>
    <p:sldId id="342" r:id="rId6"/>
    <p:sldId id="343" r:id="rId7"/>
    <p:sldId id="355" r:id="rId8"/>
    <p:sldId id="356" r:id="rId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-45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2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0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17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04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51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94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1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65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83918"/>
            <a:ext cx="8604448" cy="55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07296"/>
            <a:ext cx="8604448" cy="1938956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 проведении диагностических работ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образовательным программам основного общего образования для обучающихся </a:t>
            </a: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10-х классов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общеобразовательных организаций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Республики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Татарстан в 2020 году</a:t>
            </a:r>
          </a:p>
        </p:txBody>
      </p:sp>
    </p:spTree>
    <p:extLst>
      <p:ext uri="{BB962C8B-B14F-4D97-AF65-F5344CB8AC3E}">
        <p14:creationId xmlns:p14="http://schemas.microsoft.com/office/powerpoint/2010/main" val="2401943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проведения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9905" y="1941788"/>
            <a:ext cx="83107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27 ноября (пятница) </a:t>
            </a:r>
            <a:r>
              <a:rPr lang="ru-RU" sz="1800" b="1" dirty="0"/>
              <a:t>– по русскому </a:t>
            </a:r>
            <a:r>
              <a:rPr lang="ru-RU" sz="1800" b="1" dirty="0" smtClean="0"/>
              <a:t>языку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3 декабря (четверг) </a:t>
            </a:r>
            <a:r>
              <a:rPr lang="ru-RU" sz="1800" b="1" dirty="0"/>
              <a:t>– по </a:t>
            </a:r>
            <a:r>
              <a:rPr lang="ru-RU" sz="1800" b="1" dirty="0" smtClean="0"/>
              <a:t>математике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 smtClean="0"/>
              <a:t>Диагностические работы по учебным предметам по выбору проводятся </a:t>
            </a:r>
            <a:r>
              <a:rPr lang="ru-RU" sz="1800" b="1" dirty="0" smtClean="0">
                <a:solidFill>
                  <a:srgbClr val="A8246F"/>
                </a:solidFill>
              </a:rPr>
              <a:t>во 2 полугодии 2020/2021 учебного года</a:t>
            </a:r>
          </a:p>
          <a:p>
            <a:pPr algn="just">
              <a:lnSpc>
                <a:spcPct val="150000"/>
              </a:lnSpc>
            </a:pPr>
            <a:endParaRPr lang="ru-RU" sz="1800" b="1" dirty="0" smtClean="0">
              <a:solidFill>
                <a:srgbClr val="A8246F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1800" b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5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64" y="1934016"/>
            <a:ext cx="8185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</a:pPr>
            <a:r>
              <a:rPr lang="ru-RU" sz="1800" dirty="0" smtClean="0"/>
              <a:t>В связи с неблагоприятной санитарно-эпидемиологической обстановкой обучающиеся</a:t>
            </a:r>
            <a:r>
              <a:rPr lang="ru-RU" sz="1800" dirty="0"/>
              <a:t>, которые получают среднее общее образование </a:t>
            </a:r>
            <a:r>
              <a:rPr lang="ru-RU" sz="1800" b="1" dirty="0"/>
              <a:t>вне общеобразовательных организаций Республики Татарстан</a:t>
            </a:r>
            <a:r>
              <a:rPr lang="ru-RU" sz="1800" dirty="0"/>
              <a:t>, обучающиеся общеобразовательных организаций Республики Татарстан, которые находятся на </a:t>
            </a:r>
            <a:r>
              <a:rPr lang="ru-RU" sz="1800" b="1" dirty="0"/>
              <a:t>длительном лечении </a:t>
            </a:r>
            <a:r>
              <a:rPr lang="ru-RU" sz="1800" dirty="0"/>
              <a:t>в медицинских организациях, обучающиеся с </a:t>
            </a:r>
            <a:r>
              <a:rPr lang="ru-RU" sz="1800" b="1" dirty="0"/>
              <a:t>ограниченными возможностями здоровья</a:t>
            </a:r>
            <a:r>
              <a:rPr lang="ru-RU" sz="1800" dirty="0"/>
              <a:t>, обучающиеся, имеющие </a:t>
            </a:r>
            <a:r>
              <a:rPr lang="ru-RU" sz="1800" b="1" dirty="0"/>
              <a:t>уважительную причину </a:t>
            </a:r>
            <a:r>
              <a:rPr lang="ru-RU" sz="1800" dirty="0"/>
              <a:t>(болезнь, соревнования, олимпиады и иное), </a:t>
            </a:r>
            <a:r>
              <a:rPr lang="ru-RU" sz="1800" dirty="0" smtClean="0"/>
              <a:t>подтвержденную </a:t>
            </a:r>
            <a:r>
              <a:rPr lang="ru-RU" sz="1800" dirty="0"/>
              <a:t>документально, </a:t>
            </a:r>
            <a:r>
              <a:rPr lang="ru-RU" sz="1800" b="1" dirty="0">
                <a:solidFill>
                  <a:srgbClr val="A8246F"/>
                </a:solidFill>
              </a:rPr>
              <a:t>освобождаются от участия в диагностических </a:t>
            </a:r>
            <a:r>
              <a:rPr lang="ru-RU" sz="1800" b="1" dirty="0" smtClean="0">
                <a:solidFill>
                  <a:srgbClr val="A8246F"/>
                </a:solidFill>
              </a:rPr>
              <a:t>работах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 проведении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424" y="1840950"/>
            <a:ext cx="82296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Обеспечение единства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образовательного пространства за счет использования единых диагностических материалов и единых критериев оценивания диагностических</a:t>
            </a:r>
            <a:r>
              <a:rPr lang="ru-RU" sz="1700" dirty="0">
                <a:ea typeface="Times New Roman" panose="02020603050405020304" pitchFamily="18" charset="0"/>
              </a:rPr>
              <a:t> </a:t>
            </a:r>
            <a:r>
              <a:rPr lang="ru-RU" sz="1700" dirty="0" smtClean="0">
                <a:ea typeface="Times New Roman" panose="02020603050405020304" pitchFamily="18" charset="0"/>
              </a:rPr>
              <a:t>работ.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ea typeface="Times New Roman" panose="02020603050405020304" pitchFamily="18" charset="0"/>
              </a:rPr>
              <a:t>Осуществление мониторинга </a:t>
            </a:r>
            <a:r>
              <a:rPr lang="ru-RU" sz="1700" dirty="0">
                <a:ea typeface="Times New Roman" panose="02020603050405020304" pitchFamily="18" charset="0"/>
              </a:rPr>
              <a:t>системы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образования Республики Татарстан</a:t>
            </a:r>
            <a:r>
              <a:rPr lang="ru-RU" sz="1700" dirty="0">
                <a:ea typeface="Times New Roman" panose="02020603050405020304" pitchFamily="18" charset="0"/>
              </a:rPr>
              <a:t>, в том числе мониторинга уровня подготовки обучающихся в соответствии с федеральными государственными образовательными </a:t>
            </a:r>
            <a:r>
              <a:rPr lang="ru-RU" sz="1700" dirty="0" smtClean="0">
                <a:ea typeface="Times New Roman" panose="02020603050405020304" pitchFamily="18" charset="0"/>
              </a:rPr>
              <a:t>стандартами.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Объективная оценка метапредметных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и предметных результатов освоения обучающимися образовательных программ основного общего образования в Республике Татарстан за 2019-2020 учебный </a:t>
            </a: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год.</a:t>
            </a:r>
            <a:endParaRPr lang="ru-RU" sz="17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11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325" y="1774275"/>
            <a:ext cx="822007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Выявление образовательных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дефицитов обучающихся по итогам освоения образовательных программ основного общего образования и дальнейшего анализа полученных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результатов.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Организация работы </a:t>
            </a:r>
            <a:r>
              <a:rPr lang="ru-RU" sz="1800" dirty="0">
                <a:ea typeface="Times New Roman" panose="02020603050405020304" pitchFamily="18" charset="0"/>
              </a:rPr>
              <a:t>по устранению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выявленных образовательных дефицитов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обучающихся.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Совершенствование преподавания </a:t>
            </a:r>
            <a:r>
              <a:rPr lang="ru-RU" sz="1800" dirty="0">
                <a:ea typeface="Times New Roman" panose="02020603050405020304" pitchFamily="18" charset="0"/>
              </a:rPr>
              <a:t>учебных предметов и повышения качества образования в образовательных организациях.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работы проводятся </a:t>
            </a:r>
            <a:endParaRPr lang="ru-RU" sz="18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по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контрольным измерительным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материалам</a:t>
            </a:r>
            <a:endParaRPr lang="ru-RU" sz="18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13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продолжительность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проведения ДР-10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335" y="1104801"/>
            <a:ext cx="79895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проводятся в сроки, установленные приказом Министерства образования и науки Республики </a:t>
            </a:r>
            <a:r>
              <a:rPr lang="ru-RU" sz="1600" dirty="0" smtClean="0">
                <a:ea typeface="Arial" panose="020B0604020202020204" pitchFamily="34" charset="0"/>
              </a:rPr>
              <a:t>Татарстан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начинаются </a:t>
            </a:r>
            <a:r>
              <a:rPr lang="ru-RU" sz="1600" b="1" dirty="0">
                <a:solidFill>
                  <a:srgbClr val="A8246F"/>
                </a:solidFill>
                <a:ea typeface="Arial" panose="020B0604020202020204" pitchFamily="34" charset="0"/>
              </a:rPr>
              <a:t>в 09.00 по местному </a:t>
            </a:r>
            <a:r>
              <a:rPr lang="ru-RU" sz="16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времени</a:t>
            </a:r>
            <a:endParaRPr lang="ru-RU" sz="1600" b="1" dirty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2000" b="1" dirty="0">
                <a:ea typeface="Times New Roman" panose="02020603050405020304" pitchFamily="18" charset="0"/>
              </a:rPr>
              <a:t>выполнения диагностических </a:t>
            </a:r>
            <a:r>
              <a:rPr lang="ru-RU" sz="2000" b="1" dirty="0" smtClean="0">
                <a:ea typeface="Times New Roman" panose="02020603050405020304" pitchFamily="18" charset="0"/>
              </a:rPr>
              <a:t>работ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689631"/>
              </p:ext>
            </p:extLst>
          </p:nvPr>
        </p:nvGraphicFramePr>
        <p:xfrm>
          <a:off x="1600201" y="2879754"/>
          <a:ext cx="6713056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3320536">
                  <a:extLst>
                    <a:ext uri="{9D8B030D-6E8A-4147-A177-3AD203B41FA5}">
                      <a16:colId xmlns:a16="http://schemas.microsoft.com/office/drawing/2014/main" xmlns="" val="2310280209"/>
                    </a:ext>
                  </a:extLst>
                </a:gridCol>
                <a:gridCol w="3392520">
                  <a:extLst>
                    <a:ext uri="{9D8B030D-6E8A-4147-A177-3AD203B41FA5}">
                      <a16:colId xmlns:a16="http://schemas.microsoft.com/office/drawing/2014/main" xmlns="" val="1776045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Название учебного предмета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Продолжительность выполнения диагностической работы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674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2477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3719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3151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часа 30 минут (150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4059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7970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7099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49263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557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984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050" y="1368162"/>
            <a:ext cx="81819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Во время проведения диагностических работ 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рабочем столе участников 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помимо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материалов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A8246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находятся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spcAft>
                <a:spcPts val="0"/>
              </a:spcAft>
            </a:pP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документ, удостоверяющий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личность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гелиевая или капиллярная ручка с чернилами черного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цвета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лекарства и питание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(при необходимости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endParaRPr lang="ru-RU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черновики, выданные организатором в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аудитории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-205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11013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Диагностическая работа </a:t>
            </a:r>
            <a:endParaRPr lang="ru-RU" sz="3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русскому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языку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695" y="1396504"/>
            <a:ext cx="83653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</a:rPr>
              <a:t>Аудитории, выделяемые для проведения диагностических работ по русскому языку,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оборудуются средствами воспроизведения </a:t>
            </a:r>
            <a:r>
              <a:rPr lang="ru-RU" sz="16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аудионосителей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При </a:t>
            </a:r>
            <a:r>
              <a:rPr lang="ru-RU" sz="1600" dirty="0">
                <a:ea typeface="Times New Roman" panose="02020603050405020304" pitchFamily="18" charset="0"/>
              </a:rPr>
              <a:t>проведении диагностических работ по русскому языку включается изложение. Для воспроизведения текста изложения используется аудиозапись. Для написания изложения технические специалисты или организаторы настраивают средство воспроизведения аудиозаписи так, чтобы было слышно всем </a:t>
            </a:r>
            <a:r>
              <a:rPr lang="ru-RU" sz="1600" dirty="0" smtClean="0">
                <a:ea typeface="Times New Roman" panose="02020603050405020304" pitchFamily="18" charset="0"/>
              </a:rPr>
              <a:t>обучающимся.</a:t>
            </a:r>
          </a:p>
          <a:p>
            <a:pPr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Аудиозапись </a:t>
            </a:r>
            <a:r>
              <a:rPr lang="ru-RU" sz="1600" dirty="0">
                <a:ea typeface="Times New Roman" panose="02020603050405020304" pitchFamily="18" charset="0"/>
              </a:rPr>
              <a:t>включается организаторами дважды с перерывом в 5-6 минут, в течение которых участники работают с черновиком. </a:t>
            </a:r>
            <a:endParaRPr lang="ru-RU" sz="1600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После </a:t>
            </a:r>
            <a:r>
              <a:rPr lang="ru-RU" sz="1600" dirty="0">
                <a:ea typeface="Times New Roman" panose="02020603050405020304" pitchFamily="18" charset="0"/>
              </a:rPr>
              <a:t>повторного прослушивания участники приступают к выполнению диагностической работы, а организаторы в аудитории отключают средство воспроизведения </a:t>
            </a:r>
            <a:r>
              <a:rPr lang="ru-RU" sz="1600" dirty="0" smtClean="0">
                <a:ea typeface="Times New Roman" panose="02020603050405020304" pitchFamily="18" charset="0"/>
              </a:rPr>
              <a:t>аудиозаписи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105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544</Words>
  <Application>Microsoft Office PowerPoint</Application>
  <PresentationFormat>Экран (16:9)</PresentationFormat>
  <Paragraphs>81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Admin</cp:lastModifiedBy>
  <cp:revision>122</cp:revision>
  <cp:lastPrinted>2020-01-27T11:46:39Z</cp:lastPrinted>
  <dcterms:created xsi:type="dcterms:W3CDTF">2020-01-27T06:48:01Z</dcterms:created>
  <dcterms:modified xsi:type="dcterms:W3CDTF">2020-11-25T10:50:25Z</dcterms:modified>
</cp:coreProperties>
</file>